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93" r:id="rId10"/>
    <p:sldId id="28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63" r:id="rId19"/>
    <p:sldId id="278" r:id="rId20"/>
    <p:sldId id="279" r:id="rId21"/>
    <p:sldId id="273" r:id="rId22"/>
    <p:sldId id="275" r:id="rId23"/>
    <p:sldId id="276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4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35" autoAdjust="0"/>
  </p:normalViewPr>
  <p:slideViewPr>
    <p:cSldViewPr snapToGrid="0">
      <p:cViewPr varScale="1">
        <p:scale>
          <a:sx n="88" d="100"/>
          <a:sy n="88" d="100"/>
        </p:scale>
        <p:origin x="2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DA2C9F-6598-4BD3-B3C5-04FA18C5E5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Algebraic Topology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14633-25EE-4289-A016-F255B24F33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96A8-6036-483F-AA91-2F47B00EABD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7E18C-224F-4DE7-8A81-4428A88F69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Waqar Hussain Shah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B56B9-349F-47F1-966A-128190FD4A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2BD14-9ACB-4893-A244-368DA41A0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39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Algebraic Topology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7FCE9-81CE-4D90-AA6E-FDC3E2CD6B9E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Waqar Hussain Shah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85C3-7189-4957-AD1B-844F0B0C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23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F2CB-BF85-4BB4-8B9A-E6C181380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C4612-009F-48FB-8D93-556D35AF7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B8D55-EB4C-4AD6-AA39-865A7075F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7F781-30C7-4CF3-9E86-5B667FC0A35E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91C8C-BDE0-42D6-92FD-BBCCC0B8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4C2D-BC76-4E0D-8A8C-5CEDD6BB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1E2A-67AD-4AD4-AD13-74E54DDE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0AD8D-9F35-45EA-AF0F-59855C3B0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50D15-175E-4FC6-854E-4FAFB441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2227-4D60-47FC-8EE2-E77007A3647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37D09-2615-44B9-9480-5722F8E7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7E489-BB82-4783-B98D-81FB82D6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3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D9077-5E2C-47DF-9B90-F0028FFF0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2701F-80BF-41D3-B5A1-74F425288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7AAFE-5454-4836-90C8-D32F1035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EDFB-8C25-4C43-8174-778D6937877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BC211-0E8D-4B3F-AEFD-4FAFCEBC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FEFF3-5BF8-4BFD-89E2-D238506F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978F-21E9-4E09-959D-37AB4B21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3C30-A132-4127-91C5-93438F9F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1237E-2481-4760-952D-FC35FB2B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1AE1-9358-4DF5-9C85-F1705B9C5DB0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0890-EDC8-4BE6-BBEA-4708A892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70F28-2D48-495E-8DC1-40A6DA99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6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36AB-782E-4CA8-A258-DEB8DD9EC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83D62-32F6-41DC-9E63-CAA23AEC9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A8FAD-6579-45F3-BE93-06941E53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EA005-82DB-4B2D-AF0C-4933749D2744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E5FA4-09B9-4594-9D79-E98650341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499AA-C64F-419C-950E-4EC85E0B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5092-B94A-4918-B2A4-BB5F799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C0A87-5E0F-4625-8E9F-79484F169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3D673-6447-41BC-8193-216ED6D60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50C16-53B8-4AE8-AE04-16F27B49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4900-F7A8-428D-A99C-9FD207C71784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CCCCE-BB56-4C3C-8801-1FF5CB1C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A2EF0-7737-401B-ACF2-A175DB36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6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27DB-9721-475B-B71D-DBD9BC43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D0F79-E95F-4067-A145-163ED322A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348DB-A95C-40FA-AE23-44F4AE9EC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33C0C-4B67-4E12-A85B-0D6A25096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2473B-3582-45EA-AAC1-F5EAFF02E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79EB2C-2481-447D-BD87-B168EC840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619B-70DB-4D0E-A3B0-8CB085F61518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5A996-EEA2-4E5E-B4AC-C1B5B449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30C95-39CA-4CEA-8691-BCDC2743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1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65A9-9406-4849-8C2B-A0B8B6AC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ECD5D-6D31-4FA0-9FCD-C895F15A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6669-CF7D-4CD6-A4E6-5C930F9C7E7E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381D7-9BBD-4FEA-9C93-766E0EDB0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5D11-DEFE-4699-BAF9-6B75885A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85351-6BC4-4C55-8789-3C01580C4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BF41-118E-4656-A310-4C04BAE1F8AF}" type="datetime1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53E61-EFC4-43E3-8FC4-0B4506687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76B1-9DC9-4C01-B4C0-18E30755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8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1F2F-D0B9-4784-94D9-E09E253D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DB69-1D7D-4B1C-B5D0-4CAB18679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FEBCF-871D-4D70-97D2-BB8FA952F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FD944-AD16-4B01-A288-A1369102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8533-818E-4F6C-BABC-9EA3144DFCF8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9DDEC-E670-435F-8524-E2800F84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B6854-4EF5-4A31-A983-ACC50DE3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9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255E-ED19-484D-AE8F-D7A19D74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D367CA-2D72-4496-8819-AA2CFDA31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BF48-99F2-48A5-885A-CBE8077A9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D76F6-85C8-49E2-A217-C9D88A58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2C08-2D9D-4CB3-9646-E1F6293C2959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E000C-6F7B-490C-8ED4-37AEEF88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7800E-74A7-473B-A355-99B63DB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6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721191-BDCF-4D75-A185-877C9B0B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CE92B-DA98-4967-AB68-BD12AD85B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35286-B760-4BEE-9A08-B18E877E3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E5BB4-E6E1-4D48-9D01-DF386C73AF30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91D16-22B1-41C8-9B90-8601D55E1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8B92-8B6F-40D8-A5FF-4422DC26A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4D2D6-919F-43D9-9487-47E6DE649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et_of_a_simplicial_complex" TargetMode="External"/><Relationship Id="rId2" Type="http://schemas.openxmlformats.org/officeDocument/2006/relationships/hyperlink" Target="https://en.wikipedia.org/wiki/Facet_of_a_polyhedro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FB83-FE27-4E7E-9026-FD9ACE2C7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Simplicial Complexes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3D414-E9EB-4FBA-A8B1-9617134F40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1400" dirty="0"/>
              <a:t>by</a:t>
            </a:r>
          </a:p>
          <a:p>
            <a:r>
              <a:rPr lang="en-US" sz="2000" dirty="0"/>
              <a:t>Waqar Hussain Shah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082A4-DD29-433A-8BD7-B81BCA7E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E6C0B-C8B8-41AC-9A09-FC1BBD9C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55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19B8-A12E-4BCD-83E8-D7F84C7B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Simplicial Homology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85EE33-E2C9-42AB-B46D-516653DED20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C4BB3-85ED-4116-B9B6-4C85A9743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6" name="Picture 8" descr="Simplicial complex - Wikipedia">
            <a:extLst>
              <a:ext uri="{FF2B5EF4-FFF2-40B4-BE49-F238E27FC236}">
                <a16:creationId xmlns:a16="http://schemas.microsoft.com/office/drawing/2014/main" id="{AF8B36C7-AF75-43E6-9EF9-A9E8BF2A0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408" y="1075509"/>
            <a:ext cx="2818855" cy="273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xamples of low-dimensional manifolds and their Betti numbers with some...  | Download Scientific Diagram">
            <a:extLst>
              <a:ext uri="{FF2B5EF4-FFF2-40B4-BE49-F238E27FC236}">
                <a16:creationId xmlns:a16="http://schemas.microsoft.com/office/drawing/2014/main" id="{8F9399AF-F73C-419E-B303-F1C5EFBB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04" y="4040778"/>
            <a:ext cx="7927249" cy="236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A512E-FBE6-4C86-A875-A34DA6F8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192E3-E0C3-4DDC-961C-FAB672FC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8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1E0F73-F351-444A-A9AE-27C70656CD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36" y="3533999"/>
            <a:ext cx="2672335" cy="22659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0A0641-B20F-4A3C-B190-ED0B8BDF7172}"/>
              </a:ext>
            </a:extLst>
          </p:cNvPr>
          <p:cNvSpPr txBox="1"/>
          <p:nvPr/>
        </p:nvSpPr>
        <p:spPr>
          <a:xfrm>
            <a:off x="592668" y="1422400"/>
            <a:ext cx="10447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…In simplicial homology we mainly deal with simplicial complex. An </a:t>
            </a:r>
            <a:r>
              <a:rPr lang="en-US" sz="2800" i="1" dirty="0"/>
              <a:t>n-simplex</a:t>
            </a:r>
            <a:r>
              <a:rPr lang="en-US" sz="2800" dirty="0"/>
              <a:t> is the n-dimensional generalization of a triangle in the plane. A simplicial complex is a topological space which can be decomposed as a union of simplices. An example of a simplicial 3- complex can be seen below. 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9039B-6804-4823-A414-8030FBFA3DCC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78" y="3284962"/>
            <a:ext cx="3070120" cy="29016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53E1A-264E-44F2-AB8E-DA8DCC05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79AAF-EBE1-43F9-886F-2BF3B6A2F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0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0144-8229-4A5A-9EB2-0AD72F7E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Simplicial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47811-D0A7-4E53-9461-8D23D0B33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728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finite simplicial complex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a finite collection of simplexes in some Euclidean space such that</a:t>
                </a:r>
              </a:p>
              <a:p>
                <a:pPr lvl="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then every face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also belongs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either empty or a common face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47811-D0A7-4E53-9461-8D23D0B33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7283"/>
                <a:ext cx="10515600" cy="4351338"/>
              </a:xfr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F43382-C858-45E1-804C-9BC8EB5DD3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" y="3486212"/>
            <a:ext cx="7797800" cy="23424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6" name="Picture 2" descr="Lecture 8a. A primer on simplicial complexes and collapsibility | tcs math">
            <a:extLst>
              <a:ext uri="{FF2B5EF4-FFF2-40B4-BE49-F238E27FC236}">
                <a16:creationId xmlns:a16="http://schemas.microsoft.com/office/drawing/2014/main" id="{6F640D7F-2BC4-42C9-97E1-45CCB9402D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851" y="3336114"/>
            <a:ext cx="3481977" cy="348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0F4E2-3AEE-4C12-9DE8-3EB2C530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3887A-C57E-4F7F-8E35-399CA97F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9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7E5B90-DFCA-4096-BF7E-4E1AC30ED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2">
            <a:extLst>
              <a:ext uri="{FF2B5EF4-FFF2-40B4-BE49-F238E27FC236}">
                <a16:creationId xmlns:a16="http://schemas.microsoft.com/office/drawing/2014/main" id="{5BA43776-8B9A-4E83-BBD1-977C85B16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41" y="2674554"/>
            <a:ext cx="5093486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7222A3-62E4-4F23-9AA8-06EC42D0B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2050" y="1150222"/>
                <a:ext cx="9775915" cy="1815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Exp</a:t>
                </a:r>
                <a:r>
                  <a:rPr lang="en-US" sz="2800" dirty="0"/>
                  <a:t>: Consider two formation of simplexes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800" dirty="0"/>
                  <a:t> have the following formation.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Here 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 ∩ t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={d}, but {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d}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not a face of 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So the following formation is not a simplicial complex.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7222A3-62E4-4F23-9AA8-06EC42D0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2050" y="1150222"/>
                <a:ext cx="9775915" cy="1815882"/>
              </a:xfrm>
              <a:prstGeom prst="rect">
                <a:avLst/>
              </a:prstGeom>
              <a:blipFill>
                <a:blip r:embed="rId3"/>
                <a:stretch>
                  <a:fillRect l="-1310" t="-2685" b="-906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D3DB7B1-9AB5-468C-B124-03FE868E5DF5}"/>
              </a:ext>
            </a:extLst>
          </p:cNvPr>
          <p:cNvSpPr txBox="1"/>
          <p:nvPr/>
        </p:nvSpPr>
        <p:spPr>
          <a:xfrm>
            <a:off x="4685211" y="514676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BAB86-521F-4206-ACDC-F693CEAC1A92}"/>
              </a:ext>
            </a:extLst>
          </p:cNvPr>
          <p:cNvSpPr txBox="1"/>
          <p:nvPr/>
        </p:nvSpPr>
        <p:spPr>
          <a:xfrm>
            <a:off x="6818811" y="42672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E9A7-047B-4DD3-9F3E-DE00E580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5D4CC-97AD-480D-ABCE-D2077CEC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2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B61287-047B-458E-A2F3-BE8E47FA010A}"/>
                  </a:ext>
                </a:extLst>
              </p:cNvPr>
              <p:cNvSpPr txBox="1"/>
              <p:nvPr/>
            </p:nvSpPr>
            <p:spPr>
              <a:xfrm>
                <a:off x="381000" y="171450"/>
                <a:ext cx="11372849" cy="6124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linear ordering of a simplex</a:t>
                </a:r>
                <a:r>
                  <a:rPr lang="en-US" sz="2800" dirty="0"/>
                  <a:t>: An orientation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is a linear ordering of its vertices. </a:t>
                </a:r>
              </a:p>
              <a:p>
                <a:r>
                  <a:rPr lang="en-US" sz="2800" dirty="0">
                    <a:solidFill>
                      <a:srgbClr val="00B050"/>
                    </a:solidFill>
                  </a:rPr>
                  <a:t>Example</a:t>
                </a:r>
                <a:r>
                  <a:rPr lang="en-US" sz="2800" dirty="0"/>
                  <a:t>: Consider a 2-simplex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An orientation of this 2-simplex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This orientation gives one counterclockwise tour of the triangle. Consider another ordering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Both of the above orderings gives the same tour of the triangle. 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In fact the following three orderings gives the same tour of the triangle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 the following three orderings gives clockwise tour of the triangle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B61287-047B-458E-A2F3-BE8E47FA0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71450"/>
                <a:ext cx="11372849" cy="6124754"/>
              </a:xfrm>
              <a:prstGeom prst="rect">
                <a:avLst/>
              </a:prstGeom>
              <a:blipFill>
                <a:blip r:embed="rId2"/>
                <a:stretch>
                  <a:fillRect l="-1126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B6473-C3AD-47BD-8D07-A2B2A8A3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9AA2F-B85A-41B7-881B-68ED61AA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9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AE8D79-E8F7-444E-A3E1-AB022D923C09}"/>
                  </a:ext>
                </a:extLst>
              </p:cNvPr>
              <p:cNvSpPr txBox="1"/>
              <p:nvPr/>
            </p:nvSpPr>
            <p:spPr>
              <a:xfrm>
                <a:off x="342901" y="781050"/>
                <a:ext cx="11182350" cy="2691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Orientation of faces</a:t>
                </a:r>
                <a:r>
                  <a:rPr lang="en-US" sz="2800" dirty="0"/>
                  <a:t>: Given an orientation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there is an induced orientation of its faces defined by the orientating the </a:t>
                </a:r>
                <a:r>
                  <a:rPr lang="en-US" sz="2800" dirty="0" err="1"/>
                  <a:t>ith</a:t>
                </a:r>
                <a:r>
                  <a:rPr lang="en-US" sz="2800" dirty="0"/>
                  <a:t> face in the sense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Here the negative sign is interpreted as follows,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,…,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has the orientation opposite to that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,…,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AE8D79-E8F7-444E-A3E1-AB022D923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1" y="781050"/>
                <a:ext cx="11182350" cy="2691571"/>
              </a:xfrm>
              <a:prstGeom prst="rect">
                <a:avLst/>
              </a:prstGeom>
              <a:blipFill>
                <a:blip r:embed="rId2"/>
                <a:stretch>
                  <a:fillRect l="-1090" t="-2036" r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simplicial complex – Math ∩ Programming">
            <a:extLst>
              <a:ext uri="{FF2B5EF4-FFF2-40B4-BE49-F238E27FC236}">
                <a16:creationId xmlns:a16="http://schemas.microsoft.com/office/drawing/2014/main" id="{15D56B5D-524E-4DED-BE70-5FE3E57B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86" y="3429000"/>
            <a:ext cx="6758638" cy="321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B7F6E-0E5D-4E97-800B-E4712D56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36CCF-E992-4818-A041-A744E7FB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3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AC094-9C74-45D0-88E4-68BCE2793AD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1999" cy="6183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Example</a:t>
                </a:r>
                <a:r>
                  <a:rPr lang="en-US" sz="2400" dirty="0"/>
                  <a:t>: Consider a 2-simplex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An orientation of this 2-simplex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Now the 0th face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Similarly the first face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which means the face is oriented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The boundary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oriented boundary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given by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∪−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In general the boundary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and the oriented boundary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AC094-9C74-45D0-88E4-68BCE2793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1999" cy="6183744"/>
              </a:xfrm>
              <a:prstGeom prst="rect">
                <a:avLst/>
              </a:prstGeom>
              <a:blipFill>
                <a:blip r:embed="rId2"/>
                <a:stretch>
                  <a:fillRect l="-750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715373B-4DC8-4839-9D19-2CADDF3F79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50" y="2061051"/>
            <a:ext cx="3295650" cy="27358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84891-C31A-49A6-BBD7-1C4562B4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E5936-4D0A-48C9-8AE4-6FDAC615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5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48A3C1-329A-4D6B-A18E-67D85ADD38EE}"/>
                  </a:ext>
                </a:extLst>
              </p:cNvPr>
              <p:cNvSpPr txBox="1"/>
              <p:nvPr/>
            </p:nvSpPr>
            <p:spPr>
              <a:xfrm>
                <a:off x="247650" y="247650"/>
                <a:ext cx="11696700" cy="6251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Vertex set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is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-simplex, then we define its vertex set, denoted by Vert(s)=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>
                    <a:solidFill>
                      <a:srgbClr val="00B050"/>
                    </a:solidFill>
                  </a:rPr>
                  <a:t>Exp</a:t>
                </a:r>
                <a:r>
                  <a:rPr lang="en-US" sz="2800" dirty="0"/>
                  <a:t>: Consider a 2-simplex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Then its vertex set is given by</a:t>
                </a:r>
              </a:p>
              <a:p>
                <a:r>
                  <a:rPr lang="en-US" sz="2800" dirty="0"/>
                  <a:t>Vert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48A3C1-329A-4D6B-A18E-67D85ADD3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247650"/>
                <a:ext cx="11696700" cy="6251840"/>
              </a:xfrm>
              <a:prstGeom prst="rect">
                <a:avLst/>
              </a:prstGeom>
              <a:blipFill>
                <a:blip r:embed="rId2"/>
                <a:stretch>
                  <a:fillRect l="-1095"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rtex Definition (Illustrated Mathematics Dictionary)">
            <a:extLst>
              <a:ext uri="{FF2B5EF4-FFF2-40B4-BE49-F238E27FC236}">
                <a16:creationId xmlns:a16="http://schemas.microsoft.com/office/drawing/2014/main" id="{2DEC73B0-2E55-4DF4-81C8-80B4C451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865" y="1746385"/>
            <a:ext cx="3747247" cy="32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CB04A-EA20-4211-9DEB-AAC7B9AB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EA1EB-14A3-4416-9C07-9665C6A1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9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B67B81-BADF-46CA-9CC1-F226F6F1FD91}"/>
                  </a:ext>
                </a:extLst>
              </p:cNvPr>
              <p:cNvSpPr txBox="1"/>
              <p:nvPr/>
            </p:nvSpPr>
            <p:spPr>
              <a:xfrm>
                <a:off x="118535" y="220133"/>
                <a:ext cx="10905066" cy="2712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dirty="0">
                    <a:solidFill>
                      <a:srgbClr val="00B050"/>
                    </a:solidFill>
                  </a:rPr>
                  <a:t>Faces of simplex: </a:t>
                </a: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be an m-simplex. The face opposite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={∑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≥0,∑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=1 ,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=0}</m:t>
                      </m:r>
                    </m:oMath>
                  </m:oMathPara>
                </a14:m>
                <a:endParaRPr lang="en-US" sz="2800" dirty="0"/>
              </a:p>
              <a:p>
                <a:pPr algn="just"/>
                <a:r>
                  <a:rPr lang="en-US" sz="2800" dirty="0"/>
                  <a:t>(circumflex  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̂</m:t>
                    </m:r>
                  </m:oMath>
                </a14:m>
                <a:r>
                  <a:rPr lang="en-US" sz="2800" dirty="0"/>
                  <a:t> means "delete"). The boundary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is the union of its faces.</a:t>
                </a:r>
              </a:p>
              <a:p>
                <a:pPr algn="just"/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B67B81-BADF-46CA-9CC1-F226F6F1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5" y="220133"/>
                <a:ext cx="10905066" cy="2712346"/>
              </a:xfrm>
              <a:prstGeom prst="rect">
                <a:avLst/>
              </a:prstGeom>
              <a:blipFill>
                <a:blip r:embed="rId2"/>
                <a:stretch>
                  <a:fillRect l="-1118" t="-2022" r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A62142-B870-4648-820D-980C92B5A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3" y="2723472"/>
            <a:ext cx="9314762" cy="307643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4B6A7-DE6E-4660-9BA3-593BE258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2A53B-A8F9-46B2-AE9F-BC6E95E0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CF73-2016-4625-B97F-BDBC68C7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Facet of Simplicial Complex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85CDB-961F-48EB-932F-6E9552A914ED}"/>
              </a:ext>
            </a:extLst>
          </p:cNvPr>
          <p:cNvSpPr txBox="1"/>
          <p:nvPr/>
        </p:nvSpPr>
        <p:spPr>
          <a:xfrm>
            <a:off x="838199" y="1342345"/>
            <a:ext cx="11031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It’s a  geometrical feature of polyhedron, polytope, and simplicial complexes. Facet is a geometric structure, is generally of dimension one less than the structure itself.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In three-dimensional geometry, a </a:t>
            </a:r>
            <a:r>
              <a:rPr lang="en-US" sz="2400" b="1" dirty="0">
                <a:hlinkClick r:id="rId2" tooltip="Facet of a polyhedr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facet of a polyhedron</a:t>
            </a:r>
            <a:r>
              <a:rPr lang="en-US" sz="2400" dirty="0"/>
              <a:t> is any polygon whose corners are vertices of the polyhedron, and is not a </a:t>
            </a:r>
            <a:r>
              <a:rPr lang="en-US" sz="2400" i="1" dirty="0"/>
              <a:t>face.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A </a:t>
            </a:r>
            <a:r>
              <a:rPr lang="en-US" sz="2400" b="1" dirty="0">
                <a:hlinkClick r:id="rId3" tooltip="Facet of a simplicial comple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facet of a simplicial complex</a:t>
            </a:r>
            <a:r>
              <a:rPr lang="en-US" sz="2400" dirty="0"/>
              <a:t> is a maximal simplex, that is a simplex that is not a face of another simplex of the complex.</a:t>
            </a:r>
          </a:p>
        </p:txBody>
      </p:sp>
      <p:pic>
        <p:nvPicPr>
          <p:cNvPr id="3076" name="Picture 4" descr="File:Polyhedron 20 big.gif - Wikimedia Commons">
            <a:extLst>
              <a:ext uri="{FF2B5EF4-FFF2-40B4-BE49-F238E27FC236}">
                <a16:creationId xmlns:a16="http://schemas.microsoft.com/office/drawing/2014/main" id="{52AAB348-BC99-4FA0-BF44-1FBBAD7D53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3101780"/>
            <a:ext cx="3858986" cy="38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39265-A901-4731-825A-6D18A79C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B3FFB-16FA-4503-8085-EC2D8317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6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20F9D-BC86-4F8E-BDFA-0400EFC7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38480-737C-4664-BD1F-B4A1405A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3975D-2CE1-42B4-84A9-8C3D27A8A9CE}"/>
              </a:ext>
            </a:extLst>
          </p:cNvPr>
          <p:cNvSpPr txBox="1"/>
          <p:nvPr/>
        </p:nvSpPr>
        <p:spPr>
          <a:xfrm>
            <a:off x="1419497" y="957943"/>
            <a:ext cx="3734677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Content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What is Topology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Simplicial Homology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Structure of Simplexes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Some Complexes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What is TDA?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1026" name="Picture 2" descr="The Topology Series - SOUL OF MATHEMATICS">
            <a:extLst>
              <a:ext uri="{FF2B5EF4-FFF2-40B4-BE49-F238E27FC236}">
                <a16:creationId xmlns:a16="http://schemas.microsoft.com/office/drawing/2014/main" id="{E7120097-376D-4BFD-8806-5DF8D43D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040" y="426154"/>
            <a:ext cx="3219450" cy="2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plicial homology - Mathematics Is A Science">
            <a:extLst>
              <a:ext uri="{FF2B5EF4-FFF2-40B4-BE49-F238E27FC236}">
                <a16:creationId xmlns:a16="http://schemas.microsoft.com/office/drawing/2014/main" id="{62567F8D-6E82-4D9F-911F-7C724C0F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513779"/>
            <a:ext cx="4340831" cy="191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848C3-649C-4887-A3B0-DB611A47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5041041" y="2497548"/>
            <a:ext cx="7150960" cy="4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CC5C-8319-44F5-92CF-950ABD38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Pure Simplicial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6C701-F832-43B4-9254-33CA25D0429E}"/>
                  </a:ext>
                </a:extLst>
              </p:cNvPr>
              <p:cNvSpPr txBox="1"/>
              <p:nvPr/>
            </p:nvSpPr>
            <p:spPr>
              <a:xfrm>
                <a:off x="563625" y="1471749"/>
                <a:ext cx="1120408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800" dirty="0">
                    <a:cs typeface="Arial" panose="020B0604020202020204" pitchFamily="34" charset="0"/>
                  </a:rPr>
                  <a:t>A pure simplicial complex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en-US" sz="2800" dirty="0">
                    <a:cs typeface="Arial" panose="020B0604020202020204" pitchFamily="34" charset="0"/>
                  </a:rPr>
                  <a:t>is a simplex where every simplex of dimension less than </a:t>
                </a:r>
                <a:r>
                  <a:rPr lang="en-US" altLang="en-US" sz="2800" i="1" dirty="0">
                    <a:cs typeface="Arial" panose="020B0604020202020204" pitchFamily="34" charset="0"/>
                  </a:rPr>
                  <a:t>k</a:t>
                </a:r>
                <a:r>
                  <a:rPr lang="en-US" altLang="en-US" sz="2800" dirty="0">
                    <a:cs typeface="Arial" panose="020B0604020202020204" pitchFamily="34" charset="0"/>
                  </a:rPr>
                  <a:t> is a face of some simplex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en-US" sz="2800" dirty="0">
                    <a:cs typeface="Arial" panose="020B0604020202020204" pitchFamily="34" charset="0"/>
                  </a:rPr>
                  <a:t>of dimension exactly </a:t>
                </a:r>
                <a:r>
                  <a:rPr lang="en-US" altLang="en-US" sz="2800" i="1" dirty="0">
                    <a:cs typeface="Arial" panose="020B0604020202020204" pitchFamily="34" charset="0"/>
                  </a:rPr>
                  <a:t>k</a:t>
                </a:r>
                <a:r>
                  <a:rPr lang="en-US" altLang="en-US" sz="2800" dirty="0">
                    <a:cs typeface="Arial" panose="020B0604020202020204" pitchFamily="34" charset="0"/>
                  </a:rPr>
                  <a:t>. Informally, a pure 1-complex "looks" like it's made of a bunch of lines, a 2-complex "looks" like it's made of a bunch of triangles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6C701-F832-43B4-9254-33CA25D04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25" y="1471749"/>
                <a:ext cx="11204088" cy="1815882"/>
              </a:xfrm>
              <a:prstGeom prst="rect">
                <a:avLst/>
              </a:prstGeom>
              <a:blipFill>
                <a:blip r:embed="rId2"/>
                <a:stretch>
                  <a:fillRect l="-1088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IGHER-ORDER NETWORKS">
            <a:extLst>
              <a:ext uri="{FF2B5EF4-FFF2-40B4-BE49-F238E27FC236}">
                <a16:creationId xmlns:a16="http://schemas.microsoft.com/office/drawing/2014/main" id="{A87BCFFD-29ED-4B1F-93C6-3A293A4A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38" y="3781902"/>
            <a:ext cx="5643154" cy="27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D298D-5279-4A08-995A-E2C5B68A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B2861-D3D8-40CA-850D-46B92EEF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BD36-A98F-4730-915C-B88316DC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Simplicial Homology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4D071-1115-4872-A560-EC349F5051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3697" y="1433740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Definition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a simplicial complex, define its dimension, denoted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func>
                  </m:oMath>
                </a14:m>
                <a:r>
                  <a:rPr lang="en-US" dirty="0"/>
                  <a:t>, to be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sup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dim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Example</a:t>
                </a:r>
                <a:r>
                  <a:rPr lang="en-US" dirty="0"/>
                  <a:t>: A q-simplex has dimension q.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Definition</a:t>
                </a:r>
                <a:r>
                  <a:rPr lang="en-US" dirty="0"/>
                  <a:t>: Define boundary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by setting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means delete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extending by linearity. </a:t>
                </a:r>
              </a:p>
              <a:p>
                <a:pPr marL="0" indent="0">
                  <a:buNone/>
                </a:pPr>
                <a:r>
                  <a:rPr lang="en-US" dirty="0"/>
                  <a:t>It is clear from the definition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 is a homomorphism of free Abelian groups.</a:t>
                </a:r>
              </a:p>
              <a:p>
                <a:r>
                  <a:rPr lang="en-US" dirty="0"/>
                  <a:t>The above definition says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the sum (with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sign) of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faces of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4D071-1115-4872-A560-EC349F505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3697" y="1433740"/>
                <a:ext cx="10515600" cy="4351338"/>
              </a:xfrm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7A363-5179-483E-AAB2-91001C7A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DD5B1-3853-468E-A180-D7FEB291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5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DB9E94-611C-46F2-8D50-767E17198158}"/>
                  </a:ext>
                </a:extLst>
              </p:cNvPr>
              <p:cNvSpPr txBox="1"/>
              <p:nvPr/>
            </p:nvSpPr>
            <p:spPr>
              <a:xfrm>
                <a:off x="1744133" y="474133"/>
                <a:ext cx="8444876" cy="2346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00B050"/>
                    </a:solidFill>
                  </a:rPr>
                  <a:t>Definition</a:t>
                </a:r>
                <a:r>
                  <a:rPr lang="en-US" sz="2800" dirty="0"/>
                  <a:t>: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 is oriented simplicial complex, then </a:t>
                </a:r>
                <a:endParaRPr lang="en-US" sz="2800" i="1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𝐾𝑒𝑟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the group of </a:t>
                </a:r>
                <a:r>
                  <a:rPr lang="en-US" sz="2800" b="1" dirty="0"/>
                  <a:t>simplicial q-cycles,</a:t>
                </a:r>
                <a:endParaRPr lang="en-US" sz="2800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, the group of </a:t>
                </a:r>
                <a:r>
                  <a:rPr lang="en-US" sz="2800" b="1" dirty="0"/>
                  <a:t>simplicial q-boundaries,</a:t>
                </a:r>
                <a:endParaRPr lang="en-US" sz="2800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2800" dirty="0"/>
                  <a:t>, the </a:t>
                </a:r>
                <a:r>
                  <a:rPr lang="en-US" sz="2800" b="1" dirty="0" err="1"/>
                  <a:t>qth</a:t>
                </a:r>
                <a:r>
                  <a:rPr lang="en-US" sz="2800" b="1" dirty="0"/>
                  <a:t> homology group</a:t>
                </a:r>
                <a:r>
                  <a:rPr lang="en-US" sz="2800" dirty="0"/>
                  <a:t>.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DB9E94-611C-46F2-8D50-767E1719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133" y="474133"/>
                <a:ext cx="8444876" cy="2346412"/>
              </a:xfrm>
              <a:prstGeom prst="rect">
                <a:avLst/>
              </a:prstGeom>
              <a:blipFill>
                <a:blip r:embed="rId2"/>
                <a:stretch>
                  <a:fillRect l="-1444" t="-2597" r="-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F89291E-51C2-4540-9A4D-9BD5A0F2A9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76" y="2372602"/>
            <a:ext cx="9736666" cy="37761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D0ED8-1657-4C43-8148-A8D08E88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B4EC4-6980-4040-A899-7D963774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3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063AA2-B4DE-4C2D-824A-CD51AE7065A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310532" cy="5324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dirty="0"/>
                  <a:t>Calculation of simplicial homology:</a:t>
                </a:r>
              </a:p>
              <a:p>
                <a:r>
                  <a:rPr lang="en-US" sz="2600" dirty="0"/>
                  <a:t>In fact it is clear from the following definition of homology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that we are calculating the cycles inside the simplicial complex which are not boundaries.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We calculated the homology of the following simplicial complex (roughly speaking union of three sides of a triangle)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That is there is one cycle (generator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600" dirty="0"/>
                  <a:t>) and it is not a </a:t>
                </a:r>
                <a:r>
                  <a:rPr lang="en-US" sz="2600" dirty="0" err="1"/>
                  <a:t>boundary.So</a:t>
                </a:r>
                <a:r>
                  <a:rPr lang="en-US" sz="2600" dirty="0"/>
                  <a:t> in fact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2600" dirty="0"/>
                  <a:t> calculates  the number of 1-dimensional holes inside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600" dirty="0"/>
                  <a:t>. So if we consider the simplicial complex (hollow) in the second diagram (below) then in this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600" dirty="0"/>
                  <a:t>. In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2600" dirty="0"/>
                  <a:t> calculates the n-dimensional holes in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600" dirty="0"/>
                  <a:t> (the number of holes is referred as </a:t>
                </a:r>
                <a:r>
                  <a:rPr lang="en-US" sz="2600" dirty="0" err="1"/>
                  <a:t>betti</a:t>
                </a:r>
                <a:r>
                  <a:rPr lang="en-US" sz="2600" dirty="0"/>
                  <a:t> numbers).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063AA2-B4DE-4C2D-824A-CD51AE706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310532" cy="5324663"/>
              </a:xfrm>
              <a:prstGeom prst="rect">
                <a:avLst/>
              </a:prstGeom>
              <a:blipFill>
                <a:blip r:embed="rId2"/>
                <a:stretch>
                  <a:fillRect l="-991" t="-1031" b="-2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AC5222E-574B-46AB-9D58-F2A7526FD6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04" y="4908354"/>
            <a:ext cx="2353145" cy="19496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0D752-3C26-4C39-8BD1-FF45DCD8B0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66560" y="4843040"/>
            <a:ext cx="2560320" cy="19496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B067-523E-4233-92EB-F5108426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DE77-8CD5-409A-970A-AC7DDFEB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7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23384-3A18-447E-B8F1-FA0B4482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4" y="1037498"/>
            <a:ext cx="5419725" cy="4133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E7C7C0-00F6-4211-8A6B-0528A8C8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678" y="1511286"/>
            <a:ext cx="6231458" cy="3484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A0C41-EF98-4EF7-9C94-9A2F5CA2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1A2EE-9A17-418C-AFD7-92A55795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F0090-4689-4716-811F-B75F27110A8F}"/>
              </a:ext>
            </a:extLst>
          </p:cNvPr>
          <p:cNvSpPr txBox="1"/>
          <p:nvPr/>
        </p:nvSpPr>
        <p:spPr>
          <a:xfrm>
            <a:off x="1010194" y="522514"/>
            <a:ext cx="1548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56348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VR Polygons">
            <a:extLst>
              <a:ext uri="{FF2B5EF4-FFF2-40B4-BE49-F238E27FC236}">
                <a16:creationId xmlns:a16="http://schemas.microsoft.com/office/drawing/2014/main" id="{48C77B1F-DFAC-47E7-B5E7-B26F6C71F0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0" y="0"/>
            <a:ext cx="4475949" cy="4475949"/>
          </a:xfrm>
          <a:prstGeom prst="rect">
            <a:avLst/>
          </a:prstGeom>
          <a:noFill/>
          <a:effectLst>
            <a:outerShdw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33213-FB89-4AC4-8DAD-083E66FC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50874" cy="749572"/>
          </a:xfrm>
        </p:spPr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How Simplicial Complex is formed?</a:t>
            </a:r>
          </a:p>
        </p:txBody>
      </p:sp>
      <p:pic>
        <p:nvPicPr>
          <p:cNvPr id="4102" name="Picture 6" descr="A filtration of simplicial complexes build from a given point cloud ∆(S, 0)  | Download Scientific Diagram">
            <a:extLst>
              <a:ext uri="{FF2B5EF4-FFF2-40B4-BE49-F238E27FC236}">
                <a16:creationId xmlns:a16="http://schemas.microsoft.com/office/drawing/2014/main" id="{5893A522-9BA5-4CBB-BEFD-847C42F1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2" y="3810000"/>
            <a:ext cx="11349316" cy="268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CA1BE-B968-4B82-AE14-F2AF6C15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A0444-14FF-4535-8173-8371B2EF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E463-F9DC-4DD0-8B96-78CD4086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Internal Structure of Simplicial Complex:</a:t>
            </a:r>
            <a:br>
              <a:rPr lang="en-US" sz="2800" b="1" i="1" dirty="0">
                <a:latin typeface="+mn-lt"/>
              </a:rPr>
            </a:br>
            <a:r>
              <a:rPr lang="en-US" sz="2800" b="1" i="1" dirty="0">
                <a:latin typeface="+mn-lt"/>
              </a:rPr>
              <a:t> </a:t>
            </a:r>
            <a:br>
              <a:rPr lang="en-US" sz="2800" b="1" i="1" dirty="0">
                <a:latin typeface="+mn-lt"/>
              </a:rPr>
            </a:br>
            <a:endParaRPr lang="en-US" sz="2800" b="1" i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137354-3A88-462B-AB84-2B4C87A65BFF}"/>
                  </a:ext>
                </a:extLst>
              </p:cNvPr>
              <p:cNvSpPr txBox="1"/>
              <p:nvPr/>
            </p:nvSpPr>
            <p:spPr>
              <a:xfrm>
                <a:off x="583474" y="1027906"/>
                <a:ext cx="10972032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In simplicial homology the internal structure of a simplicial complexes consists of three ingredients: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Clouser</a:t>
                </a:r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Link</a:t>
                </a:r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Star of a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Let </a:t>
                </a:r>
                <a:r>
                  <a:rPr lang="en-US" sz="2400" i="1" dirty="0"/>
                  <a:t>K</a:t>
                </a:r>
                <a:r>
                  <a:rPr lang="en-US" sz="2400" dirty="0"/>
                  <a:t> be a simplicial complex and let </a:t>
                </a:r>
                <a:r>
                  <a:rPr lang="en-US" sz="2400" i="1" dirty="0"/>
                  <a:t>P </a:t>
                </a:r>
                <a:r>
                  <a:rPr lang="en-US" sz="2400" dirty="0"/>
                  <a:t> be a collection of simplices in </a:t>
                </a:r>
                <a:r>
                  <a:rPr lang="en-US" sz="2400" i="1" dirty="0"/>
                  <a:t>K</a:t>
                </a:r>
                <a:r>
                  <a:rPr lang="en-US" sz="2400" dirty="0"/>
                  <a:t>, then a star of simplicial complex P is the union of each complex in P, and it is denoted as ST(P).</a:t>
                </a:r>
              </a:p>
              <a:p>
                <a:r>
                  <a:rPr lang="en-US" sz="2400" dirty="0"/>
                  <a:t>It depends upon the single vertex of a simplicial complex and also varies from vertex to vertex. A star is a local neighborhood of a single vertex, and generally, it is not simplicial complex. To make it simplicial complex we take the closure of a star.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137354-3A88-462B-AB84-2B4C87A65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4" y="1027906"/>
                <a:ext cx="10972032" cy="4524315"/>
              </a:xfrm>
              <a:prstGeom prst="rect">
                <a:avLst/>
              </a:prstGeom>
              <a:blipFill>
                <a:blip r:embed="rId2"/>
                <a:stretch>
                  <a:fillRect l="-889" t="-107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A vertex and its star.">
            <a:extLst>
              <a:ext uri="{FF2B5EF4-FFF2-40B4-BE49-F238E27FC236}">
                <a16:creationId xmlns:a16="http://schemas.microsoft.com/office/drawing/2014/main" id="{D57A0FBD-7A8C-44F6-94FD-206E1F6A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35" y="5146767"/>
            <a:ext cx="4284616" cy="160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E4CC2-A861-42C3-8066-0FAE9376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50102-F17A-47C2-8173-CCE7B29D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D014BD-2431-4C70-9EB2-626A2A3000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7681" y="373834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Clouser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𝑐𝑙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D014BD-2431-4C70-9EB2-626A2A300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7681" y="373834"/>
                <a:ext cx="10515600" cy="1325563"/>
              </a:xfrm>
              <a:blipFill>
                <a:blip r:embed="rId2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BF5CF5-E099-4BD7-8C56-7EDE1B43E20F}"/>
                  </a:ext>
                </a:extLst>
              </p:cNvPr>
              <p:cNvSpPr txBox="1"/>
              <p:nvPr/>
            </p:nvSpPr>
            <p:spPr>
              <a:xfrm>
                <a:off x="457609" y="1203389"/>
                <a:ext cx="1116874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 </a:t>
                </a:r>
                <a:r>
                  <a:rPr lang="en-US" sz="2400" i="1" dirty="0"/>
                  <a:t>K</a:t>
                </a:r>
                <a:r>
                  <a:rPr lang="en-US" sz="2400" dirty="0"/>
                  <a:t> be a simplicial complex and let </a:t>
                </a:r>
                <a:r>
                  <a:rPr lang="en-US" sz="2400" i="1" dirty="0"/>
                  <a:t>P </a:t>
                </a:r>
                <a:r>
                  <a:rPr lang="en-US" sz="2400" dirty="0"/>
                  <a:t> be a collection of simplices in </a:t>
                </a:r>
                <a:r>
                  <a:rPr lang="en-US" sz="2400" i="1" dirty="0"/>
                  <a:t>K</a:t>
                </a:r>
                <a:r>
                  <a:rPr lang="en-US" sz="2400" dirty="0"/>
                  <a:t>, then closure is the smallest simplicial complex of P that contains each complex in S. it is denoted by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𝑐𝑙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We can say that closure is obtained by repeatedly adding to P each face of a simplex in P.</a:t>
                </a:r>
              </a:p>
              <a:p>
                <a:r>
                  <a:rPr lang="en-US" sz="2400" dirty="0"/>
                  <a:t> </a:t>
                </a:r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Link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 Let </a:t>
                </a:r>
                <a:r>
                  <a:rPr lang="en-US" sz="2400" i="1" dirty="0"/>
                  <a:t>K</a:t>
                </a:r>
                <a:r>
                  <a:rPr lang="en-US" sz="2400" dirty="0"/>
                  <a:t> be a simplicial complex and let </a:t>
                </a:r>
                <a:r>
                  <a:rPr lang="en-US" sz="2400" i="1" dirty="0"/>
                  <a:t>P</a:t>
                </a:r>
                <a:r>
                  <a:rPr lang="en-US" sz="2400" dirty="0"/>
                  <a:t> be a collection of simplices in </a:t>
                </a:r>
                <a:r>
                  <a:rPr lang="en-US" sz="2400" i="1" dirty="0"/>
                  <a:t>K</a:t>
                </a:r>
                <a:r>
                  <a:rPr lang="en-US" sz="2400" dirty="0"/>
                  <a:t>, then the link of a simplicial complex is the closed star of P minus the stars of all faces of P. it is denoted by the </a:t>
                </a:r>
                <a:r>
                  <a:rPr lang="en-US" sz="2400" dirty="0" err="1"/>
                  <a:t>lk</a:t>
                </a:r>
                <a:r>
                  <a:rPr lang="en-US" sz="2400" dirty="0"/>
                  <a:t>(p)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𝑐𝑙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 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BF5CF5-E099-4BD7-8C56-7EDE1B43E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9" y="1203389"/>
                <a:ext cx="11168744" cy="3785652"/>
              </a:xfrm>
              <a:prstGeom prst="rect">
                <a:avLst/>
              </a:prstGeom>
              <a:blipFill>
                <a:blip r:embed="rId3"/>
                <a:stretch>
                  <a:fillRect l="-819" t="-1288" r="-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Two simplices and their closure.">
            <a:extLst>
              <a:ext uri="{FF2B5EF4-FFF2-40B4-BE49-F238E27FC236}">
                <a16:creationId xmlns:a16="http://schemas.microsoft.com/office/drawing/2014/main" id="{53869047-26AC-4D3A-BD52-F8EA29DA2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40" y="4959531"/>
            <a:ext cx="5510894" cy="17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vertex and its link.">
            <a:extLst>
              <a:ext uri="{FF2B5EF4-FFF2-40B4-BE49-F238E27FC236}">
                <a16:creationId xmlns:a16="http://schemas.microsoft.com/office/drawing/2014/main" id="{8F6D7436-E998-470B-B99E-EDBC04C9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28" y="4959532"/>
            <a:ext cx="5510891" cy="17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D1366-0A86-4F7B-9E00-1429D230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AA2E8-FDC0-4BD7-BC54-2A41D5A5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018C-1A7F-4E43-8898-0BE61BB9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How Simplicial Complex is to be used in high order networks</a:t>
            </a:r>
            <a:r>
              <a:rPr lang="en-US" sz="2800" b="1" dirty="0">
                <a:latin typeface="+mn-l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6111A3-B5E5-4FE0-B9C9-EF8B6808D2C3}"/>
                  </a:ext>
                </a:extLst>
              </p:cNvPr>
              <p:cNvSpPr txBox="1"/>
              <p:nvPr/>
            </p:nvSpPr>
            <p:spPr>
              <a:xfrm>
                <a:off x="237067" y="1144059"/>
                <a:ext cx="11954933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Clique Complex:</a:t>
                </a:r>
              </a:p>
              <a:p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600" dirty="0"/>
                  <a:t>be a metric space and consider a graph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, where X is the vertex set and E is the edge set of graph G. For a parameter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600" dirty="0"/>
                  <a:t> &gt; 0, we define E = {[x, y]|x, y ∈ X ∧ d(x, y) ≤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600" dirty="0"/>
                  <a:t>}. Consider a subgraph C ⊆ G, such that for any x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600" dirty="0"/>
                  <a:t> y we have,</a:t>
                </a:r>
              </a:p>
              <a:p>
                <a:r>
                  <a:rPr lang="en-US" sz="2600" dirty="0"/>
                  <a:t> x, y ∈ C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/>
                  <a:t> x, y ∈ E known as clique. </a:t>
                </a:r>
              </a:p>
              <a:p>
                <a:r>
                  <a:rPr lang="en-US" sz="2600" dirty="0"/>
                  <a:t>A clique C with k + 1 vertices spans a k-simplex, and collection of all the cliques in G are known as clique complex.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6111A3-B5E5-4FE0-B9C9-EF8B6808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7" y="1144059"/>
                <a:ext cx="11954933" cy="2923877"/>
              </a:xfrm>
              <a:prstGeom prst="rect">
                <a:avLst/>
              </a:prstGeom>
              <a:blipFill>
                <a:blip r:embed="rId2"/>
                <a:stretch>
                  <a:fillRect l="-918" t="-1670" r="-1071" b="-2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Clique complex - Wikipedia">
            <a:extLst>
              <a:ext uri="{FF2B5EF4-FFF2-40B4-BE49-F238E27FC236}">
                <a16:creationId xmlns:a16="http://schemas.microsoft.com/office/drawing/2014/main" id="{7B9E2358-2FBA-4172-8050-E5999E07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15" y="3568999"/>
            <a:ext cx="3651208" cy="29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F1F2AE-70F5-4B1E-BCEC-3BE5A2C312E3}"/>
                  </a:ext>
                </a:extLst>
              </p:cNvPr>
              <p:cNvSpPr txBox="1"/>
              <p:nvPr/>
            </p:nvSpPr>
            <p:spPr>
              <a:xfrm>
                <a:off x="7781242" y="4680241"/>
                <a:ext cx="40923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 Every Clique is a simplicial complex</a:t>
                </a:r>
              </a:p>
              <a:p>
                <a:r>
                  <a:rPr lang="en-US" dirty="0"/>
                  <a:t>But converse may or may not true???</a:t>
                </a:r>
              </a:p>
              <a:p>
                <a:endParaRPr lang="en-US" dirty="0"/>
              </a:p>
              <a:p>
                <a:r>
                  <a:rPr lang="en-US" dirty="0"/>
                  <a:t>Counter 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F1F2AE-70F5-4B1E-BCEC-3BE5A2C31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242" y="4680241"/>
                <a:ext cx="4092339" cy="1200329"/>
              </a:xfrm>
              <a:prstGeom prst="rect">
                <a:avLst/>
              </a:prstGeom>
              <a:blipFill>
                <a:blip r:embed="rId4"/>
                <a:stretch>
                  <a:fillRect l="-1190" t="-3046" r="-893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E870C-6FDE-48DC-8F7C-F8B79B2F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48EF4-F503-424D-BBC8-D47BEBD9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4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A complex network with some cliques and high order cavities. | Download  Scientific Diagram">
            <a:extLst>
              <a:ext uri="{FF2B5EF4-FFF2-40B4-BE49-F238E27FC236}">
                <a16:creationId xmlns:a16="http://schemas.microsoft.com/office/drawing/2014/main" id="{B7E4D356-ACD7-42D6-AF31-390D56F0A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A complex network with some cliques and high order cavities. | Download  Scientific Diagram">
            <a:extLst>
              <a:ext uri="{FF2B5EF4-FFF2-40B4-BE49-F238E27FC236}">
                <a16:creationId xmlns:a16="http://schemas.microsoft.com/office/drawing/2014/main" id="{0E4566C5-2BFD-4BBD-BC13-ACDA1723ED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9CCFB-C541-4FAA-887B-11AEAE06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6" y="137166"/>
            <a:ext cx="11463867" cy="658366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D144F-EA55-415E-B440-C7F9E634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62706-8102-4EB5-A4AB-95D95ACC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9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6173-B4CD-41A5-81B4-26A24FC5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Topology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0BE1E-101D-41FC-BC73-64D7D5C052D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FC8E6-E98E-4B57-B6C5-B6F3A5D5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opology math gif | WiffleGif">
            <a:extLst>
              <a:ext uri="{FF2B5EF4-FFF2-40B4-BE49-F238E27FC236}">
                <a16:creationId xmlns:a16="http://schemas.microsoft.com/office/drawing/2014/main" id="{BD089BE8-3B1D-4889-8642-B9663E4C38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160" y="987425"/>
            <a:ext cx="9468839" cy="541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DB9AF-2FB6-4C85-94F6-BBEAC18D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98DE5-CEB5-4D56-B71E-4CA6A87A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1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E0BD-B663-4905-8E09-314222BF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CW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EDC4-0602-4A5B-B44B-0019C5C04238}"/>
                  </a:ext>
                </a:extLst>
              </p:cNvPr>
              <p:cNvSpPr txBox="1"/>
              <p:nvPr/>
            </p:nvSpPr>
            <p:spPr>
              <a:xfrm>
                <a:off x="575734" y="1385888"/>
                <a:ext cx="11276632" cy="450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dirty="0"/>
                  <a:t>A CW complex is any topological space X built using the following, </a:t>
                </a:r>
              </a:p>
              <a:p>
                <a:pPr algn="just"/>
                <a:r>
                  <a:rPr lang="en-US" sz="2800" dirty="0"/>
                  <a:t>Start with a set φ</a:t>
                </a:r>
              </a:p>
              <a:p>
                <a:pPr algn="just"/>
                <a:r>
                  <a:rPr lang="en-US" sz="2800" dirty="0"/>
                  <a:t> Add 0-cells</a:t>
                </a:r>
              </a:p>
              <a:p>
                <a:pPr algn="just"/>
                <a:r>
                  <a:rPr lang="en-US" sz="2800" dirty="0"/>
                  <a:t> Add 1-cells</a:t>
                </a:r>
              </a:p>
              <a:p>
                <a:pPr algn="just"/>
                <a:r>
                  <a:rPr lang="en-US" sz="2800" dirty="0"/>
                  <a:t> Add 2-cells</a:t>
                </a:r>
              </a:p>
              <a:p>
                <a:pPr algn="just"/>
                <a:r>
                  <a:rPr lang="en-US" sz="2800" dirty="0"/>
                  <a:t> . . . </a:t>
                </a:r>
              </a:p>
              <a:p>
                <a:pPr algn="just"/>
                <a:r>
                  <a:rPr lang="en-US" sz="2800" dirty="0"/>
                  <a:t>Add n-cells</a:t>
                </a:r>
              </a:p>
              <a:p>
                <a:pPr algn="just"/>
                <a:r>
                  <a:rPr lang="en-US" sz="2800" dirty="0"/>
                  <a:t>Now collection of at most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-cells is known as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-skeleton,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/>
                  <a:t> , formed by attaching each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-cell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skeleton, giving a nested sequence,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/>
                  <a:t> ⊆ ... = X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EDC4-0602-4A5B-B44B-0019C5C04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4" y="1385888"/>
                <a:ext cx="11276632" cy="4505208"/>
              </a:xfrm>
              <a:prstGeom prst="rect">
                <a:avLst/>
              </a:prstGeom>
              <a:blipFill>
                <a:blip r:embed="rId2"/>
                <a:stretch>
                  <a:fillRect l="-1081" t="-1218" r="-1135" b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DEB1D-2D99-4A73-8867-70A0D66E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CA10C-9135-46AF-A07E-ED6B59A6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4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he CW complex giving the homotopy type of... | Download Scientific Diagram">
            <a:extLst>
              <a:ext uri="{FF2B5EF4-FFF2-40B4-BE49-F238E27FC236}">
                <a16:creationId xmlns:a16="http://schemas.microsoft.com/office/drawing/2014/main" id="{AE147786-0933-4962-A2D0-75C8F63FBB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05E7E-27D2-47E0-8378-2647AD22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1" y="372533"/>
            <a:ext cx="10758278" cy="61129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876CD-9B5D-46B1-B33C-FBAA65AF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3E8DD-26A2-4E09-B55F-F8A0DE14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61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209FA-AB73-4711-8EF3-43AD4883D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A1CE5-D44F-4DB8-A3A0-88FA15A6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569AD-E97F-4818-B52C-F775021F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7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igher-order Networks and the Topology of Data">
            <a:extLst>
              <a:ext uri="{FF2B5EF4-FFF2-40B4-BE49-F238E27FC236}">
                <a16:creationId xmlns:a16="http://schemas.microsoft.com/office/drawing/2014/main" id="{8EADA656-99E5-41D6-BF6F-CB3354B6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65" y="-55657"/>
            <a:ext cx="10604735" cy="659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A2E6A-2750-4821-9D8D-EDBB5A00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E9039-D72F-495B-B984-EBE4E918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C4699-B92C-437D-B6FE-FE56551CEB96}"/>
              </a:ext>
            </a:extLst>
          </p:cNvPr>
          <p:cNvSpPr txBox="1"/>
          <p:nvPr/>
        </p:nvSpPr>
        <p:spPr>
          <a:xfrm>
            <a:off x="1485665" y="687977"/>
            <a:ext cx="359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Higher Order Network:</a:t>
            </a:r>
          </a:p>
        </p:txBody>
      </p:sp>
    </p:spTree>
    <p:extLst>
      <p:ext uri="{BB962C8B-B14F-4D97-AF65-F5344CB8AC3E}">
        <p14:creationId xmlns:p14="http://schemas.microsoft.com/office/powerpoint/2010/main" val="1917160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6ED221-3771-4114-BCE7-5388DA3E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74891F-14B0-4958-B8E5-196168C9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34</a:t>
            </a:fld>
            <a:endParaRPr lang="en-US"/>
          </a:p>
        </p:txBody>
      </p:sp>
      <p:pic>
        <p:nvPicPr>
          <p:cNvPr id="11268" name="Picture 4" descr="Free Thank You Slide | Slidebazaar">
            <a:extLst>
              <a:ext uri="{FF2B5EF4-FFF2-40B4-BE49-F238E27FC236}">
                <a16:creationId xmlns:a16="http://schemas.microsoft.com/office/drawing/2014/main" id="{F78E9114-32B6-4688-95CF-01B32EB8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04" y="1223554"/>
            <a:ext cx="7876592" cy="441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05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1C4C-7F6E-46FB-B52D-C1C160CB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What is Topology?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EDB32-3B4B-4A55-9076-C706E30F4C42}"/>
              </a:ext>
            </a:extLst>
          </p:cNvPr>
          <p:cNvSpPr txBox="1"/>
          <p:nvPr/>
        </p:nvSpPr>
        <p:spPr>
          <a:xfrm>
            <a:off x="838200" y="1690688"/>
            <a:ext cx="94318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00B050"/>
                </a:solidFill>
              </a:rPr>
              <a:t>Definition</a:t>
            </a:r>
            <a:r>
              <a:rPr lang="en-US" sz="2400" b="1" dirty="0"/>
              <a:t>:</a:t>
            </a:r>
            <a:r>
              <a:rPr lang="en-US" sz="2400" dirty="0"/>
              <a:t>  A topology on a set 𝑋 is a collection 𝜏 of subsets of 𝑋 having the following properties. </a:t>
            </a:r>
          </a:p>
          <a:p>
            <a:pPr algn="just"/>
            <a:r>
              <a:rPr lang="en-US" sz="2400" dirty="0"/>
              <a:t>1: Φ and 𝑋 are in 𝜏. </a:t>
            </a:r>
          </a:p>
          <a:p>
            <a:pPr algn="just"/>
            <a:r>
              <a:rPr lang="en-US" sz="2400" dirty="0"/>
              <a:t>2: The union of the elements of any </a:t>
            </a:r>
            <a:r>
              <a:rPr lang="en-US" sz="2400" dirty="0" err="1"/>
              <a:t>subcollection</a:t>
            </a:r>
            <a:r>
              <a:rPr lang="en-US" sz="2400" dirty="0"/>
              <a:t> of 𝜏 is in 𝜏.</a:t>
            </a:r>
          </a:p>
          <a:p>
            <a:pPr algn="just"/>
            <a:r>
              <a:rPr lang="en-US" sz="2400" dirty="0"/>
              <a:t>3: The intersection of the elements of any finite </a:t>
            </a:r>
            <a:r>
              <a:rPr lang="en-US" sz="2400" dirty="0" err="1"/>
              <a:t>subcollection</a:t>
            </a:r>
            <a:r>
              <a:rPr lang="en-US" sz="2400" dirty="0"/>
              <a:t> of 𝜏 is in 𝜏.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A set 𝑋 for which a topology 𝜏 has been specified is called a topological space. Precisely a topological space is a pair (𝑋, 𝜏) consisting of set 𝑋 and a topology 𝜏 on 𝑋. An element of 𝜏 is called open set.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95C23-38E9-44ED-91DA-C922A87E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69A8C-BEF3-4F96-AFB9-7F086427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AB3B-59DD-4618-889F-51F5CF6D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latin typeface="+mn-lt"/>
              </a:rPr>
              <a:t>Example</a:t>
            </a:r>
            <a:r>
              <a:rPr lang="en-US" sz="2800" b="1" i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86D65-0200-4580-B497-DBB7EAD15C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Exp1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 non-empty set. The topology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dirty="0"/>
                        <m:t>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,{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dirty="0"/>
                  <a:t>) is a topological space.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Exp2</a:t>
                </a:r>
                <a:r>
                  <a:rPr lang="en-US" dirty="0"/>
                  <a:t>: Let 𝑋 = {𝑎, 𝑏, 𝑐} and 𝜏 = {𝑋, </a:t>
                </a:r>
                <a:r>
                  <a:rPr lang="el-GR" dirty="0"/>
                  <a:t>Φ,{𝑎},{𝑎, 𝑏},{𝑐}}. </a:t>
                </a:r>
                <a:r>
                  <a:rPr lang="en-US" dirty="0"/>
                  <a:t>Then 𝜏 is a not topology on 𝑋.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86D65-0200-4580-B497-DBB7EAD15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E592AB5-7F3E-410D-AC06-AEAD9E3F5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3826933"/>
            <a:ext cx="3115733" cy="26659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BE803-4DA1-4720-B59C-7E71FAE3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2096B-F933-405A-868C-29EE2901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1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1FE7-2CDD-445F-B909-0326C09A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07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DF186-BD65-463C-B80B-28337CC29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8949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Convex set</a:t>
                </a:r>
                <a:r>
                  <a:rPr lang="en-US" dirty="0"/>
                  <a:t>: A subset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is convex if, for each pair of points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the line segment joining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contained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In other words,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DF186-BD65-463C-B80B-28337CC29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89491"/>
                <a:ext cx="10515600" cy="4351338"/>
              </a:xfrm>
              <a:blipFill>
                <a:blip r:embed="rId2"/>
                <a:stretch>
                  <a:fillRect l="-1217" t="-238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64989B-1BAF-4B73-8BE0-908BA08CF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05" y="2125681"/>
            <a:ext cx="4056615" cy="20283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7890F-FCCE-429F-8F86-26398900AEBE}"/>
                  </a:ext>
                </a:extLst>
              </p:cNvPr>
              <p:cNvSpPr txBox="1"/>
              <p:nvPr/>
            </p:nvSpPr>
            <p:spPr>
              <a:xfrm>
                <a:off x="838200" y="4030681"/>
                <a:ext cx="105156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Affine subset</a:t>
                </a:r>
                <a:r>
                  <a:rPr lang="en-US" sz="2800" dirty="0"/>
                  <a:t>:</a:t>
                </a:r>
                <a:r>
                  <a:rPr lang="en-US" sz="2800" b="1" dirty="0"/>
                  <a:t> </a:t>
                </a:r>
                <a:r>
                  <a:rPr lang="en-US" sz="2800" dirty="0"/>
                  <a:t>A subset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of Euclidean space is called affine for every pair of distinct points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, the line determined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is contained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. </a:t>
                </a:r>
              </a:p>
              <a:p>
                <a:r>
                  <a:rPr lang="en-US" sz="2800" dirty="0"/>
                  <a:t>Observe that affine subsets are convex. </a:t>
                </a:r>
              </a:p>
              <a:p>
                <a:r>
                  <a:rPr lang="en-US" sz="2800" dirty="0">
                    <a:solidFill>
                      <a:srgbClr val="00B050"/>
                    </a:solidFill>
                  </a:rPr>
                  <a:t>Example</a:t>
                </a:r>
                <a:r>
                  <a:rPr lang="en-US" sz="2800" dirty="0"/>
                  <a:t>: An affine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is either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800" dirty="0"/>
                  <a:t>, or a singleton, or a line,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7890F-FCCE-429F-8F86-26398900A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30681"/>
                <a:ext cx="10515600" cy="2677656"/>
              </a:xfrm>
              <a:prstGeom prst="rect">
                <a:avLst/>
              </a:prstGeom>
              <a:blipFill>
                <a:blip r:embed="rId4"/>
                <a:stretch>
                  <a:fillRect l="-1217" t="-2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E8DD5-DF15-4202-AAC3-2797A90F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EAA57-F761-4741-9630-618875A8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9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6C4174-2D70-4813-92FB-A15D5A38B09C}"/>
                  </a:ext>
                </a:extLst>
              </p:cNvPr>
              <p:cNvSpPr txBox="1"/>
              <p:nvPr/>
            </p:nvSpPr>
            <p:spPr>
              <a:xfrm>
                <a:off x="1" y="208313"/>
                <a:ext cx="11988800" cy="741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Convex (Affine) combination</a:t>
                </a:r>
                <a:r>
                  <a:rPr lang="en-US" sz="2800" dirty="0"/>
                  <a:t>:</a:t>
                </a:r>
                <a:r>
                  <a:rPr lang="en-US" sz="2800" b="1" dirty="0"/>
                  <a:t> </a:t>
                </a:r>
                <a:r>
                  <a:rPr lang="en-US" sz="2800" dirty="0"/>
                  <a:t>An affine combination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in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is a point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. A convex combination is an affine combination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B050"/>
                    </a:solidFill>
                  </a:rPr>
                  <a:t>Definition</a:t>
                </a:r>
                <a:r>
                  <a:rPr lang="en-US" sz="2800" dirty="0"/>
                  <a:t>: An ordered set of points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is affine independent if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 is</a:t>
                </a:r>
              </a:p>
              <a:p>
                <a:r>
                  <a:rPr lang="en-US" sz="2800" dirty="0"/>
                  <a:t> a linearly independent subset of the real vector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r>
                  <a:rPr lang="en-US" sz="2800" dirty="0">
                    <a:solidFill>
                      <a:srgbClr val="00B050"/>
                    </a:solidFill>
                  </a:rPr>
                  <a:t>Example</a:t>
                </a:r>
                <a:r>
                  <a:rPr lang="en-US" sz="2800" dirty="0"/>
                  <a:t>: Any one point set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 is affine independent since there are no points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with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 dirty="0"/>
                  <a:t> is linearly independent. </a:t>
                </a:r>
              </a:p>
              <a:p>
                <a:r>
                  <a:rPr lang="en-US" sz="2800" dirty="0"/>
                  <a:t>A set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 is affine independent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800" dirty="0"/>
                  <a:t>, that is,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. A set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 is affine independent if it is not collinear, 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is affine independent if it is not coplanar. 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6C4174-2D70-4813-92FB-A15D5A38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08313"/>
                <a:ext cx="11988800" cy="7419211"/>
              </a:xfrm>
              <a:prstGeom prst="rect">
                <a:avLst/>
              </a:prstGeom>
              <a:blipFill>
                <a:blip r:embed="rId2"/>
                <a:stretch>
                  <a:fillRect l="-1017" t="-740" r="-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97D05-13A5-4166-B8C8-E1EE32A60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474C6-685F-4BFC-ABAF-94A8C450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6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065FFB-5123-46ED-AD85-35AA3CA26E89}"/>
                  </a:ext>
                </a:extLst>
              </p:cNvPr>
              <p:cNvSpPr txBox="1"/>
              <p:nvPr/>
            </p:nvSpPr>
            <p:spPr>
              <a:xfrm>
                <a:off x="254000" y="0"/>
                <a:ext cx="11311467" cy="77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b="1" i="1" dirty="0"/>
                  <a:t>Its time to define Simplex:</a:t>
                </a:r>
              </a:p>
              <a:p>
                <a:pPr algn="just"/>
                <a:r>
                  <a:rPr lang="en-US" sz="2700" dirty="0">
                    <a:solidFill>
                      <a:srgbClr val="00B050"/>
                    </a:solidFill>
                  </a:rPr>
                  <a:t>Definition</a:t>
                </a:r>
                <a:r>
                  <a:rPr lang="en-US" sz="2700" dirty="0"/>
                  <a:t>: Let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700" dirty="0"/>
                  <a:t> be an affine independent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700" dirty="0"/>
                  <a:t>. The convex set spanned by this set, denoted by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700" dirty="0"/>
                  <a:t>, is called the (affine)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700" dirty="0"/>
                  <a:t>-simplex with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700" dirty="0"/>
                  <a:t>. </a:t>
                </a:r>
              </a:p>
              <a:p>
                <a:pPr algn="just"/>
                <a:endParaRPr lang="en-US" sz="2700" dirty="0"/>
              </a:p>
              <a:p>
                <a:pPr algn="just"/>
                <a:r>
                  <a:rPr lang="en-US" sz="2700" dirty="0">
                    <a:solidFill>
                      <a:srgbClr val="00B050"/>
                    </a:solidFill>
                  </a:rPr>
                  <a:t>Theorem</a:t>
                </a:r>
                <a:r>
                  <a:rPr lang="en-US" sz="2700" dirty="0"/>
                  <a:t>: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700" dirty="0"/>
                  <a:t> is affine independent, then each 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/>
                  <a:t> in the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700" dirty="0"/>
                  <a:t>-simplex has a unique expression of the form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00" dirty="0"/>
                  <a:t>, where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7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700" dirty="0"/>
                  <a:t>.</a:t>
                </a:r>
              </a:p>
              <a:p>
                <a:pPr algn="just"/>
                <a:r>
                  <a:rPr lang="en-US" sz="2700" dirty="0">
                    <a:solidFill>
                      <a:srgbClr val="00B050"/>
                    </a:solidFill>
                  </a:rPr>
                  <a:t>Barycenter</a:t>
                </a:r>
                <a:r>
                  <a:rPr lang="en-US" sz="2700" dirty="0"/>
                  <a:t>: If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700" dirty="0"/>
                  <a:t> is affine independent, the barycenter of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700" dirty="0"/>
                  <a:t> is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700" dirty="0"/>
              </a:p>
              <a:p>
                <a:pPr algn="just"/>
                <a:endParaRPr lang="en-US" sz="2700" dirty="0"/>
              </a:p>
              <a:p>
                <a:pPr algn="just"/>
                <a:r>
                  <a:rPr lang="en-US" sz="2700" dirty="0">
                    <a:solidFill>
                      <a:srgbClr val="00B050"/>
                    </a:solidFill>
                  </a:rPr>
                  <a:t>Exp</a:t>
                </a:r>
                <a:r>
                  <a:rPr lang="en-US" sz="2700" dirty="0"/>
                  <a:t>: The 1-simplex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700" dirty="0"/>
                  <a:t> is the closed line segment with end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700" dirty="0"/>
                  <a:t>. The barycenter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is the midpoint of the line segment.</a:t>
                </a:r>
              </a:p>
              <a:p>
                <a:pPr algn="just"/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065FFB-5123-46ED-AD85-35AA3CA26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0"/>
                <a:ext cx="11311467" cy="7701275"/>
              </a:xfrm>
              <a:prstGeom prst="rect">
                <a:avLst/>
              </a:prstGeom>
              <a:blipFill>
                <a:blip r:embed="rId2"/>
                <a:stretch>
                  <a:fillRect l="-1132" t="-713" r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80D42-3D23-4494-AE04-95DA878C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7A9C-512D-4FB8-86C6-6537050A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C2E5F0-EC89-49E4-AAA9-D551F64D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Universidad de Guadalajara,Mexico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C97F3-0788-4F0A-A44B-5AB11033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D2D6-919F-43D9-9487-47E6DE6492B3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How UMAP Works — umap 0.3 documentation">
            <a:extLst>
              <a:ext uri="{FF2B5EF4-FFF2-40B4-BE49-F238E27FC236}">
                <a16:creationId xmlns:a16="http://schemas.microsoft.com/office/drawing/2014/main" id="{A6BD6CFC-8F02-4B80-8AD2-978FA4B85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11734800" cy="392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mplices and a simplicial complex. Simplices are elementary geometric... |  Download Scientific Diagram">
            <a:extLst>
              <a:ext uri="{FF2B5EF4-FFF2-40B4-BE49-F238E27FC236}">
                <a16:creationId xmlns:a16="http://schemas.microsoft.com/office/drawing/2014/main" id="{84C19589-948C-497E-94BF-E859681DD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709" y="3216576"/>
            <a:ext cx="4022632" cy="32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0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2454</Words>
  <Application>Microsoft Office PowerPoint</Application>
  <PresentationFormat>Widescreen</PresentationFormat>
  <Paragraphs>229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Office Theme</vt:lpstr>
      <vt:lpstr>Introduction to Simplicial Complexes</vt:lpstr>
      <vt:lpstr>PowerPoint Presentation</vt:lpstr>
      <vt:lpstr>Topology</vt:lpstr>
      <vt:lpstr>What is Topology?</vt:lpstr>
      <vt:lpstr>Example:</vt:lpstr>
      <vt:lpstr> </vt:lpstr>
      <vt:lpstr>PowerPoint Presentation</vt:lpstr>
      <vt:lpstr>PowerPoint Presentation</vt:lpstr>
      <vt:lpstr>PowerPoint Presentation</vt:lpstr>
      <vt:lpstr>Simplicial Homology</vt:lpstr>
      <vt:lpstr>PowerPoint Presentation</vt:lpstr>
      <vt:lpstr>Simplicial Complex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Facet of Simplicial Complex</vt:lpstr>
      <vt:lpstr>Pure Simplicial Complex</vt:lpstr>
      <vt:lpstr>Simplicial Homology</vt:lpstr>
      <vt:lpstr>PowerPoint Presentation</vt:lpstr>
      <vt:lpstr>PowerPoint Presentation</vt:lpstr>
      <vt:lpstr>PowerPoint Presentation</vt:lpstr>
      <vt:lpstr>How Simplicial Complex is formed?</vt:lpstr>
      <vt:lpstr>Internal Structure of Simplicial Complex:   </vt:lpstr>
      <vt:lpstr>Clouser of ∆: cl(st∆)</vt:lpstr>
      <vt:lpstr>How Simplicial Complex is to be used in high order networks?</vt:lpstr>
      <vt:lpstr>PowerPoint Presentation</vt:lpstr>
      <vt:lpstr>CW Complex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Simplicial Complexes</dc:title>
  <dc:creator>HP</dc:creator>
  <cp:lastModifiedBy>HP</cp:lastModifiedBy>
  <cp:revision>44</cp:revision>
  <dcterms:created xsi:type="dcterms:W3CDTF">2024-03-01T18:41:01Z</dcterms:created>
  <dcterms:modified xsi:type="dcterms:W3CDTF">2024-03-06T23:38:48Z</dcterms:modified>
</cp:coreProperties>
</file>